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96" r:id="rId4"/>
    <p:sldId id="279" r:id="rId5"/>
    <p:sldId id="281" r:id="rId6"/>
    <p:sldId id="278" r:id="rId7"/>
    <p:sldId id="276" r:id="rId8"/>
    <p:sldId id="259" r:id="rId9"/>
    <p:sldId id="285" r:id="rId10"/>
    <p:sldId id="284" r:id="rId11"/>
    <p:sldId id="295" r:id="rId12"/>
    <p:sldId id="260" r:id="rId13"/>
    <p:sldId id="258" r:id="rId14"/>
    <p:sldId id="286" r:id="rId15"/>
    <p:sldId id="265" r:id="rId16"/>
    <p:sldId id="288" r:id="rId17"/>
    <p:sldId id="271" r:id="rId18"/>
    <p:sldId id="287" r:id="rId19"/>
    <p:sldId id="269" r:id="rId20"/>
    <p:sldId id="289" r:id="rId21"/>
    <p:sldId id="293" r:id="rId22"/>
    <p:sldId id="294" r:id="rId23"/>
    <p:sldId id="280" r:id="rId24"/>
    <p:sldId id="290" r:id="rId25"/>
    <p:sldId id="291" r:id="rId26"/>
    <p:sldId id="292" r:id="rId27"/>
    <p:sldId id="270" r:id="rId28"/>
    <p:sldId id="272" r:id="rId29"/>
    <p:sldId id="273" r:id="rId30"/>
    <p:sldId id="275" r:id="rId31"/>
    <p:sldId id="261" r:id="rId32"/>
    <p:sldId id="263" r:id="rId33"/>
    <p:sldId id="264" r:id="rId34"/>
    <p:sldId id="266" r:id="rId35"/>
    <p:sldId id="262" r:id="rId36"/>
    <p:sldId id="268" r:id="rId37"/>
    <p:sldId id="2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9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91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1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74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3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7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A7492-5F6E-44B9-94A3-D0134DC02D9B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1ED324-14C1-4934-AA4B-9D8B22B9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00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1968-6AAC-4AB4-BFCE-2D7CCD941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7902576" cy="2971801"/>
          </a:xfrm>
        </p:spPr>
        <p:txBody>
          <a:bodyPr/>
          <a:lstStyle/>
          <a:p>
            <a:r>
              <a:rPr lang="en-US" b="1" dirty="0"/>
              <a:t>New faculty Assessment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0756B-C991-4531-A2C0-BC5E9493C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August 24, 2021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E81BC4F-A403-4786-84E0-B17D04CD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7" y="5148173"/>
            <a:ext cx="7373379" cy="1286054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E9070B-90E2-45D4-91BE-0F7BA7C0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442" y="1142999"/>
            <a:ext cx="2276793" cy="1552792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D3FCCC5-1261-4C34-86A5-460FA0E6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42" y="3843867"/>
            <a:ext cx="2229161" cy="160042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677AA72-7FE6-4C47-ABE3-EF67F3705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Institutional SLO</a:t>
            </a:r>
            <a:r>
              <a:rPr lang="en-US" sz="2000" b="1" dirty="0"/>
              <a:t>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7374113" cy="3875661"/>
          </a:xfrm>
        </p:spPr>
        <p:txBody>
          <a:bodyPr/>
          <a:lstStyle/>
          <a:p>
            <a:r>
              <a:rPr lang="en-US" b="1" dirty="0"/>
              <a:t>Problem Solving</a:t>
            </a:r>
          </a:p>
          <a:p>
            <a:endParaRPr lang="en-US" b="1" dirty="0"/>
          </a:p>
          <a:p>
            <a:r>
              <a:rPr lang="en-US" b="1" dirty="0"/>
              <a:t>Teamwork</a:t>
            </a:r>
          </a:p>
          <a:p>
            <a:endParaRPr lang="en-US" b="1" dirty="0"/>
          </a:p>
          <a:p>
            <a:r>
              <a:rPr lang="en-US" b="1" dirty="0"/>
              <a:t>Lifelong Learning</a:t>
            </a:r>
          </a:p>
        </p:txBody>
      </p:sp>
      <p:pic>
        <p:nvPicPr>
          <p:cNvPr id="1026" name="Picture 2" descr="Amazon.com: US Games Economy Tug-O-War Rope: Sports &amp; Outdoors">
            <a:extLst>
              <a:ext uri="{FF2B5EF4-FFF2-40B4-BE49-F238E27FC236}">
                <a16:creationId xmlns:a16="http://schemas.microsoft.com/office/drawing/2014/main" id="{E464D08C-0EC4-4053-A382-D04A8A08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3" y="2249785"/>
            <a:ext cx="3237284" cy="24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e You a Lifelong Learner? - Clonlara School">
            <a:extLst>
              <a:ext uri="{FF2B5EF4-FFF2-40B4-BE49-F238E27FC236}">
                <a16:creationId xmlns:a16="http://schemas.microsoft.com/office/drawing/2014/main" id="{62293B79-9AED-4BD3-8DD1-A63F25CE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7" y="4603794"/>
            <a:ext cx="4021031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ps For Developing Problem Solving Skills in People With Schizophrenia -  Health, Brain and Neuroscience">
            <a:extLst>
              <a:ext uri="{FF2B5EF4-FFF2-40B4-BE49-F238E27FC236}">
                <a16:creationId xmlns:a16="http://schemas.microsoft.com/office/drawing/2014/main" id="{3C4332F0-ADBE-4D2E-A9D0-AF4D2713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7" y="250269"/>
            <a:ext cx="3237284" cy="21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1A1CDA7-AD74-4810-9879-DC5C877C3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1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AB00F00-B532-464C-A5C2-3D9E4F13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FE58D-AA6A-49AD-A384-BA7371E7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6" y="175985"/>
            <a:ext cx="11183911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School SLO</a:t>
            </a:r>
            <a:r>
              <a:rPr lang="en-US" sz="2000" b="1" dirty="0"/>
              <a:t>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823634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e.g.  SAFHS - </a:t>
            </a:r>
          </a:p>
          <a:p>
            <a:endParaRPr lang="en-US" b="1" dirty="0"/>
          </a:p>
          <a:p>
            <a:r>
              <a:rPr lang="en-US" b="1" dirty="0"/>
              <a:t>Global Learning</a:t>
            </a:r>
          </a:p>
          <a:p>
            <a:endParaRPr lang="en-US" b="1" dirty="0"/>
          </a:p>
          <a:p>
            <a:r>
              <a:rPr lang="en-US" b="1" dirty="0"/>
              <a:t>Human Needs and the Global Environment</a:t>
            </a:r>
          </a:p>
        </p:txBody>
      </p:sp>
      <p:pic>
        <p:nvPicPr>
          <p:cNvPr id="2052" name="Picture 4" descr="Changing minds: Global Learning Mindsets for the 21st century - Center for  the Professional Education of Teachers">
            <a:extLst>
              <a:ext uri="{FF2B5EF4-FFF2-40B4-BE49-F238E27FC236}">
                <a16:creationId xmlns:a16="http://schemas.microsoft.com/office/drawing/2014/main" id="{2A880A3E-0613-4FDA-894E-4F8730D4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6" y="630291"/>
            <a:ext cx="4469266" cy="2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 Basic Human Needs According To Maslow - Survival Report">
            <a:extLst>
              <a:ext uri="{FF2B5EF4-FFF2-40B4-BE49-F238E27FC236}">
                <a16:creationId xmlns:a16="http://schemas.microsoft.com/office/drawing/2014/main" id="{C4AF5BC9-8BFD-4253-8D7F-D269AE0B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" y="2969207"/>
            <a:ext cx="3713584" cy="37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BF4F358-FBD8-4E8C-AD97-8CA323C00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 B.S. SLO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Students “use visual art elements and principles of design to create original works of art.”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AB00F00-B532-464C-A5C2-3D9E4F13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EA7A7-3773-4BDC-A65D-777B3CBB3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5581"/>
            <a:ext cx="4686954" cy="24006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585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AND IMPROVEMENT: A Great Big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" y="1702228"/>
            <a:ext cx="4518197" cy="480526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1C505F-FABE-4EBA-AADF-3042987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89C62C-577E-4460-B370-6D1551B03D8A}"/>
              </a:ext>
            </a:extLst>
          </p:cNvPr>
          <p:cNvSpPr/>
          <p:nvPr/>
        </p:nvSpPr>
        <p:spPr>
          <a:xfrm rot="3827980">
            <a:off x="1647245" y="3714169"/>
            <a:ext cx="503583" cy="133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Curriculum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14787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Matrix with Rows and Columns</a:t>
            </a:r>
          </a:p>
          <a:p>
            <a:endParaRPr lang="en-US" b="1" dirty="0"/>
          </a:p>
          <a:p>
            <a:r>
              <a:rPr lang="en-US" b="1" dirty="0"/>
              <a:t>Columns are SLOs</a:t>
            </a:r>
          </a:p>
          <a:p>
            <a:endParaRPr lang="en-US" b="1" dirty="0"/>
          </a:p>
          <a:p>
            <a:r>
              <a:rPr lang="en-US" b="1" dirty="0"/>
              <a:t>Rows are classes</a:t>
            </a:r>
          </a:p>
          <a:p>
            <a:endParaRPr lang="en-US" b="1" dirty="0"/>
          </a:p>
          <a:p>
            <a:r>
              <a:rPr lang="en-US" b="1" dirty="0"/>
              <a:t>Cells are Assignments (introduce, reinforce, assess mastery)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689C7-5D59-4ADC-B32A-86C321E688CE}"/>
              </a:ext>
            </a:extLst>
          </p:cNvPr>
          <p:cNvGrpSpPr/>
          <p:nvPr/>
        </p:nvGrpSpPr>
        <p:grpSpPr>
          <a:xfrm>
            <a:off x="24251" y="2424418"/>
            <a:ext cx="4479388" cy="2807865"/>
            <a:chOff x="67114" y="2424418"/>
            <a:chExt cx="4479388" cy="2807865"/>
          </a:xfrm>
        </p:grpSpPr>
        <p:pic>
          <p:nvPicPr>
            <p:cNvPr id="7170" name="Picture 2" descr="Curriculum Mapping: Assessing Learning Outcomes">
              <a:extLst>
                <a:ext uri="{FF2B5EF4-FFF2-40B4-BE49-F238E27FC236}">
                  <a16:creationId xmlns:a16="http://schemas.microsoft.com/office/drawing/2014/main" id="{CE93B34E-2350-4F8D-9C14-30704EE2D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7" t="15667" r="4709" b="4777"/>
            <a:stretch/>
          </p:blipFill>
          <p:spPr bwMode="auto">
            <a:xfrm>
              <a:off x="67114" y="2424418"/>
              <a:ext cx="4479388" cy="28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E42CD-17EC-46B8-86DC-3AEC15C1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5" y="4927440"/>
              <a:ext cx="729840" cy="304843"/>
            </a:xfrm>
            <a:prstGeom prst="rect">
              <a:avLst/>
            </a:prstGeom>
          </p:spPr>
        </p:pic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E612F2-E121-4E5D-9A9E-B2C071E2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AND IMPROVEMENT: A Great Big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" y="1702228"/>
            <a:ext cx="4518197" cy="480526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1C505F-FABE-4EBA-AADF-3042987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89C62C-577E-4460-B370-6D1551B03D8A}"/>
              </a:ext>
            </a:extLst>
          </p:cNvPr>
          <p:cNvSpPr/>
          <p:nvPr/>
        </p:nvSpPr>
        <p:spPr>
          <a:xfrm rot="20987013">
            <a:off x="1992388" y="4300800"/>
            <a:ext cx="503583" cy="133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16A92-1413-48E4-B138-449CDCDE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" y="0"/>
            <a:ext cx="1210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AND IMPROVEMENT: A Great Big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" y="1702228"/>
            <a:ext cx="4518197" cy="480526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1C505F-FABE-4EBA-AADF-3042987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89C62C-577E-4460-B370-6D1551B03D8A}"/>
              </a:ext>
            </a:extLst>
          </p:cNvPr>
          <p:cNvSpPr/>
          <p:nvPr/>
        </p:nvSpPr>
        <p:spPr>
          <a:xfrm rot="17659661">
            <a:off x="2475920" y="3714168"/>
            <a:ext cx="503583" cy="133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E2E2654-C878-4983-AE8E-FED7503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34B41517-8575-4815-BE28-317545519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" r="-1"/>
          <a:stretch/>
        </p:blipFill>
        <p:spPr>
          <a:xfrm>
            <a:off x="2014538" y="1671638"/>
            <a:ext cx="8988667" cy="4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Why do we aSSESs student learning outcomes?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(check out bottom of UAPB home page)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AND IMPROVEMENT: A Great Big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PLANS FOR IMPROVING OUTCOMES</a:t>
            </a:r>
          </a:p>
          <a:p>
            <a:endParaRPr lang="en-US" b="1" dirty="0"/>
          </a:p>
          <a:p>
            <a:r>
              <a:rPr lang="en-US" b="1" dirty="0"/>
              <a:t>What did assessment data show?</a:t>
            </a:r>
          </a:p>
          <a:p>
            <a:endParaRPr lang="en-US" b="1" dirty="0"/>
          </a:p>
          <a:p>
            <a:r>
              <a:rPr lang="en-US" b="1" dirty="0"/>
              <a:t>What will be done to improve outcomes?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" y="1702228"/>
            <a:ext cx="4518197" cy="480526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1C505F-FABE-4EBA-AADF-3042987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89C62C-577E-4460-B370-6D1551B03D8A}"/>
              </a:ext>
            </a:extLst>
          </p:cNvPr>
          <p:cNvSpPr/>
          <p:nvPr/>
        </p:nvSpPr>
        <p:spPr>
          <a:xfrm rot="2092609">
            <a:off x="2948131" y="2266996"/>
            <a:ext cx="503583" cy="133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Why do we assess student learning outcomes?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Accreditation </a:t>
            </a:r>
          </a:p>
          <a:p>
            <a:endParaRPr lang="en-US" b="1" dirty="0"/>
          </a:p>
          <a:p>
            <a:r>
              <a:rPr lang="en-US" b="1" dirty="0"/>
              <a:t>Improvement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90E51-7802-4E8A-9369-462E52998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30" y="1659700"/>
            <a:ext cx="2370424" cy="2565459"/>
          </a:xfrm>
          <a:prstGeom prst="rect">
            <a:avLst/>
          </a:prstGeom>
        </p:spPr>
      </p:pic>
      <p:pic>
        <p:nvPicPr>
          <p:cNvPr id="1026" name="Picture 2" descr="The journey to continuous improvement | 2013-03-25 | Food Engineering">
            <a:extLst>
              <a:ext uri="{FF2B5EF4-FFF2-40B4-BE49-F238E27FC236}">
                <a16:creationId xmlns:a16="http://schemas.microsoft.com/office/drawing/2014/main" id="{9EC2C049-D8F9-45CF-8223-F4A2140C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75" y="4165546"/>
            <a:ext cx="2619375" cy="17430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4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How do we </a:t>
            </a:r>
            <a:r>
              <a:rPr lang="en-US" b="1" dirty="0" err="1"/>
              <a:t>aSSESs</a:t>
            </a:r>
            <a:r>
              <a:rPr lang="en-US" b="1" dirty="0"/>
              <a:t> student learning outcomes?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Articulate SLOs</a:t>
            </a:r>
          </a:p>
          <a:p>
            <a:endParaRPr lang="en-US" b="1" dirty="0"/>
          </a:p>
          <a:p>
            <a:r>
              <a:rPr lang="en-US" b="1" dirty="0"/>
              <a:t>Map SLOs across your curriculum</a:t>
            </a:r>
          </a:p>
          <a:p>
            <a:endParaRPr lang="en-US" b="1" dirty="0"/>
          </a:p>
          <a:p>
            <a:r>
              <a:rPr lang="en-US" b="1" dirty="0"/>
              <a:t>Rubric-based Assessments (in LiveText)</a:t>
            </a:r>
          </a:p>
          <a:p>
            <a:endParaRPr lang="en-US" b="1" dirty="0"/>
          </a:p>
          <a:p>
            <a:r>
              <a:rPr lang="en-US" b="1" dirty="0"/>
              <a:t>Plan for improvement based on data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2052" name="Picture 4" descr="https://help.quavered.com/wp-content/uploads/2020/10/Screen-Shot-2018-09-20-at-4.14.21-PM.png">
            <a:extLst>
              <a:ext uri="{FF2B5EF4-FFF2-40B4-BE49-F238E27FC236}">
                <a16:creationId xmlns:a16="http://schemas.microsoft.com/office/drawing/2014/main" id="{0499F765-FAF3-4D2A-AEF6-ED402D20C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2317" r="17208" b="34939"/>
          <a:stretch/>
        </p:blipFill>
        <p:spPr bwMode="auto">
          <a:xfrm>
            <a:off x="756744" y="3534329"/>
            <a:ext cx="3689130" cy="15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rriculum Mapping: Assessing Learning Outcomes">
            <a:extLst>
              <a:ext uri="{FF2B5EF4-FFF2-40B4-BE49-F238E27FC236}">
                <a16:creationId xmlns:a16="http://schemas.microsoft.com/office/drawing/2014/main" id="{7EE39143-81A2-4E6D-987E-AC8A7E65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5667" r="4709" b="4777"/>
          <a:stretch/>
        </p:blipFill>
        <p:spPr bwMode="auto">
          <a:xfrm>
            <a:off x="97824" y="1741245"/>
            <a:ext cx="3118342" cy="19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ars and Improvement Mechanism Gears and Improvement Mechanism Improvement stock vector">
            <a:extLst>
              <a:ext uri="{FF2B5EF4-FFF2-40B4-BE49-F238E27FC236}">
                <a16:creationId xmlns:a16="http://schemas.microsoft.com/office/drawing/2014/main" id="{81F397C9-C9C4-4D1C-94D2-9FEB74E77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5634" r="7094" b="10922"/>
          <a:stretch/>
        </p:blipFill>
        <p:spPr bwMode="auto">
          <a:xfrm>
            <a:off x="399392" y="5062221"/>
            <a:ext cx="2396359" cy="16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4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137A-616E-4151-8B99-D3C187A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Livetext</a:t>
            </a:r>
            <a:r>
              <a:rPr lang="en-US" b="1" dirty="0"/>
              <a:t> and rubric-based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C495-8C09-4E3F-84F0-0FC91ADA8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Mr. Arthur Thomas, LiveText Administrator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CD909-B09E-435A-87D2-968E5D16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3552350"/>
            <a:ext cx="10761083" cy="25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137A-616E-4151-8B99-D3C187A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D40D3-A005-4C9C-8A35-83E5EB1A2EE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C495-8C09-4E3F-84F0-0FC91ADA8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2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137A-616E-4151-8B99-D3C187A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D40D3-A005-4C9C-8A35-83E5EB1A2EE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C495-8C09-4E3F-84F0-0FC91ADA8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137A-616E-4151-8B99-D3C187A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D40D3-A005-4C9C-8A35-83E5EB1A2EE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C495-8C09-4E3F-84F0-0FC91ADA8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855AA-A2F3-4EFA-A89C-43A9897E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6" y="0"/>
            <a:ext cx="10787448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47638C-52B9-4350-9F60-6DCFBB01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25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4A866-F96C-4049-BA2D-91EE46DB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1" y="0"/>
            <a:ext cx="11330258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85C213-C412-4616-9D09-B0E50760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0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7CF84-6940-42B2-BEB0-CE420FCB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43"/>
            <a:ext cx="12192000" cy="346431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40F54C-DCD9-4101-B02C-16178DD8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Why do we aSSESs student learning outcomes?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Accreditation </a:t>
            </a:r>
          </a:p>
          <a:p>
            <a:r>
              <a:rPr lang="en-US" b="1" dirty="0"/>
              <a:t>(check out bottom left of UAPB home page)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84CED2-91DF-450F-B156-B026D3B43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" y="2606040"/>
            <a:ext cx="10699376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78463-30FE-4BAB-89B9-1DC6FB28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666"/>
            <a:ext cx="12192000" cy="445266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131AF42-62B1-4ABA-8E1E-5CF26945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851947"/>
          </a:xfrm>
        </p:spPr>
        <p:txBody>
          <a:bodyPr>
            <a:normAutofit/>
          </a:bodyPr>
          <a:lstStyle/>
          <a:p>
            <a:r>
              <a:rPr lang="en-US" dirty="0"/>
              <a:t>Ag Sci – Global agricultural production practices and processes</a:t>
            </a:r>
          </a:p>
          <a:p>
            <a:endParaRPr lang="en-US" dirty="0"/>
          </a:p>
          <a:p>
            <a:r>
              <a:rPr lang="en-US" dirty="0"/>
              <a:t>Reg Sci – Regulatory compliance associated with food, agricultural, industrial, health and environment safety</a:t>
            </a:r>
          </a:p>
          <a:p>
            <a:endParaRPr lang="en-US" dirty="0"/>
          </a:p>
          <a:p>
            <a:r>
              <a:rPr lang="en-US" dirty="0"/>
              <a:t>Ag Eng – new program </a:t>
            </a:r>
          </a:p>
        </p:txBody>
      </p:sp>
      <p:pic>
        <p:nvPicPr>
          <p:cNvPr id="3074" name="Picture 2" descr="7r-230-tractor">
            <a:extLst>
              <a:ext uri="{FF2B5EF4-FFF2-40B4-BE49-F238E27FC236}">
                <a16:creationId xmlns:a16="http://schemas.microsoft.com/office/drawing/2014/main" id="{1302B6AF-BB84-4CF8-9F95-02F8F0E3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928"/>
            <a:ext cx="4613945" cy="25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8B1ACF-5AAC-447B-B960-FD674C982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0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AQFI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Aq &amp; Fish Sci - Oral Communication</a:t>
            </a:r>
          </a:p>
        </p:txBody>
      </p:sp>
      <p:pic>
        <p:nvPicPr>
          <p:cNvPr id="4098" name="Picture 2" descr="Oral Communication: The Art of Asking Questions | Ravi Magazine">
            <a:extLst>
              <a:ext uri="{FF2B5EF4-FFF2-40B4-BE49-F238E27FC236}">
                <a16:creationId xmlns:a16="http://schemas.microsoft.com/office/drawing/2014/main" id="{4ABF9588-D659-4D07-94F2-1CA7D36D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1948317"/>
            <a:ext cx="4183309" cy="2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D6CB54F-065D-4A5B-A530-8F7E0FF5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HUSC Degree Program SLO</a:t>
            </a:r>
            <a:r>
              <a:rPr lang="en-US" sz="2000" dirty="0"/>
              <a:t>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Hum Sci - To explain how their major impacts the lives of individuals families and community</a:t>
            </a:r>
          </a:p>
          <a:p>
            <a:endParaRPr lang="en-US" dirty="0"/>
          </a:p>
          <a:p>
            <a:r>
              <a:rPr lang="en-US" dirty="0"/>
              <a:t>Hosp Tour Mgmt – new program</a:t>
            </a:r>
          </a:p>
        </p:txBody>
      </p:sp>
      <p:pic>
        <p:nvPicPr>
          <p:cNvPr id="5124" name="Picture 4" descr="Undergraduate Student Opportunities in Family and Consumer Sciences -  Family and Consumer Sciences Education - Human Development, Fashion, and  Interior Design - IUP">
            <a:extLst>
              <a:ext uri="{FF2B5EF4-FFF2-40B4-BE49-F238E27FC236}">
                <a16:creationId xmlns:a16="http://schemas.microsoft.com/office/drawing/2014/main" id="{6ADD296E-9369-40F7-8F67-E6D86143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" y="2006082"/>
            <a:ext cx="4345299" cy="29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35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2" y="1447800"/>
            <a:ext cx="6711806" cy="1143000"/>
          </a:xfrm>
        </p:spPr>
        <p:txBody>
          <a:bodyPr/>
          <a:lstStyle/>
          <a:p>
            <a:r>
              <a:rPr lang="en-US" dirty="0"/>
              <a:t>Example:   AG Sci Curriculum map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A34F3-C4E1-430C-9F39-5C39B9C35BD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 to excel file of curriculum map…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482A583-7B87-4B98-8F5E-6686F5E6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47" y="1162574"/>
            <a:ext cx="6019800" cy="1143000"/>
          </a:xfrm>
        </p:spPr>
        <p:txBody>
          <a:bodyPr/>
          <a:lstStyle/>
          <a:p>
            <a:r>
              <a:rPr lang="en-US" dirty="0"/>
              <a:t>Senior comprehensive exams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0847" y="2491840"/>
            <a:ext cx="6021388" cy="3279786"/>
          </a:xfrm>
        </p:spPr>
        <p:txBody>
          <a:bodyPr/>
          <a:lstStyle/>
          <a:p>
            <a:r>
              <a:rPr lang="en-US" dirty="0"/>
              <a:t>9/29/20 Memo from Provost </a:t>
            </a:r>
          </a:p>
          <a:p>
            <a:endParaRPr lang="en-US" dirty="0"/>
          </a:p>
          <a:p>
            <a:r>
              <a:rPr lang="en-US" dirty="0"/>
              <a:t>“Individual departments will decide how or if to administer the senior comprehensive examination this semester. After this semester, this examination will be revamped and included as part of a capstone course.” 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4D6E718-A6D1-4C2C-9BF2-135651BF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4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47" y="1162574"/>
            <a:ext cx="6019800" cy="1143000"/>
          </a:xfrm>
        </p:spPr>
        <p:txBody>
          <a:bodyPr/>
          <a:lstStyle/>
          <a:p>
            <a:r>
              <a:rPr lang="en-US" dirty="0"/>
              <a:t>Senior comprehensive exams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0847" y="2491840"/>
            <a:ext cx="6021388" cy="3279786"/>
          </a:xfrm>
        </p:spPr>
        <p:txBody>
          <a:bodyPr/>
          <a:lstStyle/>
          <a:p>
            <a:r>
              <a:rPr lang="en-US" dirty="0"/>
              <a:t>Pencil &amp; Paper                                             Blackboard</a:t>
            </a:r>
          </a:p>
          <a:p>
            <a:endParaRPr lang="en-US" dirty="0"/>
          </a:p>
        </p:txBody>
      </p:sp>
      <p:pic>
        <p:nvPicPr>
          <p:cNvPr id="6146" name="Picture 2" descr="Scantron F-1712-PAR-L Compatible Testing Form (500 Sheet Pkg)">
            <a:extLst>
              <a:ext uri="{FF2B5EF4-FFF2-40B4-BE49-F238E27FC236}">
                <a16:creationId xmlns:a16="http://schemas.microsoft.com/office/drawing/2014/main" id="{4B30037A-E256-4F1D-A714-781F7EAA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45" y="2884443"/>
            <a:ext cx="2827031" cy="36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2ab77af-a-62cb3a1a-s-sites.googlegroups.com/site/blackboardlearn91/home/onlione-quizes/quiz21.png?attachauth=ANoY7crkkNYOdw6DEfzRwwLtlyioZ7nMemeBLoUh_NzCddF1Zpkqnu7Ga4RDyRanjbPS2uRSgPsJluY9tYX6sdhTthA0IwxjHxo_8ted1k4Xyl4icm4j7kwcEa2BEkny1GpV7j8yYJC8cky-RoVJcsSWJk_t-45mNeC3vfHaCH4CZdLSH1nb9S83LN9JjDARF04ZHgVrxEicuduF-TJXLxipnGVgU85IFQRJOb43mzYDJnLfoxFUl14FPX1MvjQDf0iQdENGmAKu&amp;attredirects=0">
            <a:extLst>
              <a:ext uri="{FF2B5EF4-FFF2-40B4-BE49-F238E27FC236}">
                <a16:creationId xmlns:a16="http://schemas.microsoft.com/office/drawing/2014/main" id="{D4A0C41D-FF9B-4AD0-BA4A-7C95A34B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78" y="2981055"/>
            <a:ext cx="4677824" cy="32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2723425-5C87-457F-A409-0CDBF28A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5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711806" cy="3147873"/>
          </a:xfrm>
        </p:spPr>
        <p:txBody>
          <a:bodyPr>
            <a:normAutofit/>
          </a:bodyPr>
          <a:lstStyle/>
          <a:p>
            <a:r>
              <a:rPr lang="en-US" dirty="0"/>
              <a:t>Written Communication, Reading</a:t>
            </a:r>
          </a:p>
          <a:p>
            <a:endParaRPr lang="en-US" dirty="0"/>
          </a:p>
          <a:p>
            <a:r>
              <a:rPr lang="en-US" dirty="0"/>
              <a:t>Global Learning, Human Needs and Global Environment</a:t>
            </a:r>
          </a:p>
          <a:p>
            <a:endParaRPr lang="en-US" dirty="0"/>
          </a:p>
          <a:p>
            <a:r>
              <a:rPr lang="en-US" dirty="0"/>
              <a:t>New Degree Program SLO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689C7-5D59-4ADC-B32A-86C321E688CE}"/>
              </a:ext>
            </a:extLst>
          </p:cNvPr>
          <p:cNvGrpSpPr/>
          <p:nvPr/>
        </p:nvGrpSpPr>
        <p:grpSpPr>
          <a:xfrm>
            <a:off x="67114" y="2424418"/>
            <a:ext cx="4479388" cy="2807865"/>
            <a:chOff x="67114" y="2424418"/>
            <a:chExt cx="4479388" cy="2807865"/>
          </a:xfrm>
        </p:grpSpPr>
        <p:pic>
          <p:nvPicPr>
            <p:cNvPr id="7170" name="Picture 2" descr="Curriculum Mapping: Assessing Learning Outcomes">
              <a:extLst>
                <a:ext uri="{FF2B5EF4-FFF2-40B4-BE49-F238E27FC236}">
                  <a16:creationId xmlns:a16="http://schemas.microsoft.com/office/drawing/2014/main" id="{CE93B34E-2350-4F8D-9C14-30704EE2DA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7" t="15667" r="4709" b="4777"/>
            <a:stretch/>
          </p:blipFill>
          <p:spPr bwMode="auto">
            <a:xfrm>
              <a:off x="67114" y="2424418"/>
              <a:ext cx="4479388" cy="280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E42CD-17EC-46B8-86DC-3AEC15C1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5" y="4927440"/>
              <a:ext cx="729840" cy="30484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23F9BDE-52EC-4D36-8951-46F437998200}"/>
              </a:ext>
            </a:extLst>
          </p:cNvPr>
          <p:cNvSpPr txBox="1">
            <a:spLocks/>
          </p:cNvSpPr>
          <p:nvPr/>
        </p:nvSpPr>
        <p:spPr>
          <a:xfrm>
            <a:off x="672656" y="159328"/>
            <a:ext cx="6019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Get ready for 2122AY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2BE53-55CC-4D58-B4DE-DC134618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19" y="55341"/>
            <a:ext cx="3203667" cy="340721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7DA2C5B-6EB1-4FA8-9C10-1ADFB321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Why do we aSSESs student learning outcomes?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Accreditation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BF95BA2-6709-4E12-99C9-6F2F9227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70" y="4090878"/>
            <a:ext cx="7773485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Why do we aSSESs student learning outcomes?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Accreditation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588A347-E88F-4123-8037-686DDE4E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47" y="3700269"/>
            <a:ext cx="7925906" cy="27721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703908-F3EE-434D-9461-02E36D6FEB6F}"/>
              </a:ext>
            </a:extLst>
          </p:cNvPr>
          <p:cNvCxnSpPr/>
          <p:nvPr/>
        </p:nvCxnSpPr>
        <p:spPr>
          <a:xfrm>
            <a:off x="4333875" y="4819650"/>
            <a:ext cx="1562100" cy="0"/>
          </a:xfrm>
          <a:prstGeom prst="line">
            <a:avLst/>
          </a:prstGeom>
          <a:ln w="317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9E9315-3927-483F-A90A-CB24BF3DE908}"/>
              </a:ext>
            </a:extLst>
          </p:cNvPr>
          <p:cNvCxnSpPr/>
          <p:nvPr/>
        </p:nvCxnSpPr>
        <p:spPr>
          <a:xfrm>
            <a:off x="4045211" y="5477659"/>
            <a:ext cx="1562100" cy="0"/>
          </a:xfrm>
          <a:prstGeom prst="line">
            <a:avLst/>
          </a:prstGeom>
          <a:ln w="317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70E99-04A1-43FF-B7AE-94EEDC2DE666}"/>
              </a:ext>
            </a:extLst>
          </p:cNvPr>
          <p:cNvCxnSpPr>
            <a:cxnSpLocks/>
          </p:cNvCxnSpPr>
          <p:nvPr/>
        </p:nvCxnSpPr>
        <p:spPr>
          <a:xfrm>
            <a:off x="4584885" y="6124914"/>
            <a:ext cx="1955764" cy="0"/>
          </a:xfrm>
          <a:prstGeom prst="line">
            <a:avLst/>
          </a:prstGeom>
          <a:ln w="317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1F47C-ED95-4EE2-AF16-CDAA9C030E17}"/>
              </a:ext>
            </a:extLst>
          </p:cNvPr>
          <p:cNvCxnSpPr>
            <a:cxnSpLocks/>
          </p:cNvCxnSpPr>
          <p:nvPr/>
        </p:nvCxnSpPr>
        <p:spPr>
          <a:xfrm>
            <a:off x="7636136" y="5477659"/>
            <a:ext cx="841114" cy="0"/>
          </a:xfrm>
          <a:prstGeom prst="line">
            <a:avLst/>
          </a:prstGeom>
          <a:ln w="317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5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Why do we </a:t>
            </a:r>
            <a:r>
              <a:rPr lang="en-US" b="1" dirty="0" err="1"/>
              <a:t>aSSESs</a:t>
            </a:r>
            <a:r>
              <a:rPr lang="en-US" b="1" dirty="0"/>
              <a:t> student learning outcomes?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77B3-7D13-43E6-BDFD-8D063A6C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21267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Accreditation </a:t>
            </a:r>
          </a:p>
          <a:p>
            <a:endParaRPr lang="en-US" dirty="0"/>
          </a:p>
          <a:p>
            <a:r>
              <a:rPr lang="en-US" b="1" dirty="0"/>
              <a:t>Improvement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76718C-2130-4B15-A805-7049C705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828C-B717-4782-9F69-62EDB1B2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AND IMPROVEMENT: A Great Big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E45E-82F9-44B3-8A94-112A12C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" y="1702228"/>
            <a:ext cx="4518197" cy="480526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1C505F-FABE-4EBA-AADF-3042987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AB60245-AFEE-402E-A6BB-09B52FD35647}"/>
              </a:ext>
            </a:extLst>
          </p:cNvPr>
          <p:cNvSpPr/>
          <p:nvPr/>
        </p:nvSpPr>
        <p:spPr>
          <a:xfrm rot="8388024">
            <a:off x="3101008" y="2023746"/>
            <a:ext cx="503583" cy="133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Institutional SLO</a:t>
            </a:r>
            <a:r>
              <a:rPr lang="en-US" sz="2000" b="1" dirty="0"/>
              <a:t>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7374113" cy="3875661"/>
          </a:xfrm>
        </p:spPr>
        <p:txBody>
          <a:bodyPr/>
          <a:lstStyle/>
          <a:p>
            <a:r>
              <a:rPr lang="en-US" b="1" dirty="0"/>
              <a:t>Written Communication</a:t>
            </a:r>
          </a:p>
          <a:p>
            <a:endParaRPr lang="en-US" b="1" dirty="0"/>
          </a:p>
          <a:p>
            <a:r>
              <a:rPr lang="en-US" b="1" dirty="0"/>
              <a:t>Reading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1A1CDA7-AD74-4810-9879-DC5C877C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3" name="Picture 2" descr="Developing skills in written communication | Deccan Herald">
            <a:extLst>
              <a:ext uri="{FF2B5EF4-FFF2-40B4-BE49-F238E27FC236}">
                <a16:creationId xmlns:a16="http://schemas.microsoft.com/office/drawing/2014/main" id="{CB1BA619-EC05-4DA4-8365-1E297530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0" y="1231635"/>
            <a:ext cx="4121149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Reasons Reading is So Important for Student Success">
            <a:extLst>
              <a:ext uri="{FF2B5EF4-FFF2-40B4-BE49-F238E27FC236}">
                <a16:creationId xmlns:a16="http://schemas.microsoft.com/office/drawing/2014/main" id="{3E31C9D8-3CEF-429E-BCF2-605DA658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6" y="4014302"/>
            <a:ext cx="405911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0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61D3-1ECA-4F8F-991C-19C709D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Institutional SLO</a:t>
            </a:r>
            <a:r>
              <a:rPr lang="en-US" sz="2000" b="1" dirty="0"/>
              <a:t>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9150-F4D8-44A6-9303-6FD9FF55B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1" y="2777066"/>
            <a:ext cx="7374113" cy="3875661"/>
          </a:xfrm>
        </p:spPr>
        <p:txBody>
          <a:bodyPr/>
          <a:lstStyle/>
          <a:p>
            <a:r>
              <a:rPr lang="en-US" b="1" dirty="0"/>
              <a:t>Oral Communication</a:t>
            </a:r>
          </a:p>
          <a:p>
            <a:endParaRPr lang="en-US" b="1" dirty="0"/>
          </a:p>
          <a:p>
            <a:r>
              <a:rPr lang="en-US" b="1" dirty="0"/>
              <a:t>Critical Thinking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1A1CDA7-AD74-4810-9879-DC5C877C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7" y="135834"/>
            <a:ext cx="2497882" cy="925611"/>
          </a:xfrm>
          <a:prstGeom prst="rect">
            <a:avLst/>
          </a:prstGeom>
        </p:spPr>
      </p:pic>
      <p:pic>
        <p:nvPicPr>
          <p:cNvPr id="5" name="Picture 4" descr="A picture containing weapon&#10;&#10;Description automatically generated">
            <a:extLst>
              <a:ext uri="{FF2B5EF4-FFF2-40B4-BE49-F238E27FC236}">
                <a16:creationId xmlns:a16="http://schemas.microsoft.com/office/drawing/2014/main" id="{07DD200E-6A32-46CA-ABE6-FCCBFBF1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27" y="1357140"/>
            <a:ext cx="4153480" cy="2467319"/>
          </a:xfrm>
          <a:prstGeom prst="rect">
            <a:avLst/>
          </a:prstGeom>
        </p:spPr>
      </p:pic>
      <p:pic>
        <p:nvPicPr>
          <p:cNvPr id="2050" name="Picture 2" descr="How to highlight your critical thinking skills on the job hunt">
            <a:extLst>
              <a:ext uri="{FF2B5EF4-FFF2-40B4-BE49-F238E27FC236}">
                <a16:creationId xmlns:a16="http://schemas.microsoft.com/office/drawing/2014/main" id="{A45EEBEC-3977-4D5E-8E48-B9F31072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79" y="3429000"/>
            <a:ext cx="3338340" cy="33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862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400</TotalTime>
  <Words>416</Words>
  <Application>Microsoft Office PowerPoint</Application>
  <PresentationFormat>Widescreen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Century Gothic</vt:lpstr>
      <vt:lpstr>Wingdings 3</vt:lpstr>
      <vt:lpstr>Slice</vt:lpstr>
      <vt:lpstr>New faculty Assessment Orientation</vt:lpstr>
      <vt:lpstr>Why do we aSSESs student learning outcomes?</vt:lpstr>
      <vt:lpstr>Why do we aSSESs student learning outcomes?</vt:lpstr>
      <vt:lpstr>Why do we aSSESs student learning outcomes?</vt:lpstr>
      <vt:lpstr>Why do we aSSESs student learning outcomes?</vt:lpstr>
      <vt:lpstr>Why do we aSSESs student learning outcomes?</vt:lpstr>
      <vt:lpstr>ASSESSMENT AND IMPROVEMENT: A Great Big 6</vt:lpstr>
      <vt:lpstr>Institutional SLOs</vt:lpstr>
      <vt:lpstr>Institutional SLOs</vt:lpstr>
      <vt:lpstr>Institutional SLOs</vt:lpstr>
      <vt:lpstr>PowerPoint Presentation</vt:lpstr>
      <vt:lpstr>School SLOs</vt:lpstr>
      <vt:lpstr>Art B.S. SLO</vt:lpstr>
      <vt:lpstr>ASSESSMENT AND IMPROVEMENT: A Great Big 6</vt:lpstr>
      <vt:lpstr>Curriculum maps</vt:lpstr>
      <vt:lpstr>ASSESSMENT AND IMPROVEMENT: A Great Big 6</vt:lpstr>
      <vt:lpstr>PowerPoint Presentation</vt:lpstr>
      <vt:lpstr>ASSESSMENT AND IMPROVEMENT: A Great Big 6</vt:lpstr>
      <vt:lpstr>PowerPoint Presentation</vt:lpstr>
      <vt:lpstr>ASSESSMENT AND IMPROVEMENT: A Great Big 6</vt:lpstr>
      <vt:lpstr>Why do we assess student learning outcomes?</vt:lpstr>
      <vt:lpstr>How do we aSSESs student learning outcomes?</vt:lpstr>
      <vt:lpstr>Livetext and rubric-based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 Degree Program SLOs</vt:lpstr>
      <vt:lpstr>AQFI Degree Program SLOs</vt:lpstr>
      <vt:lpstr>HUSC Degree Program SLOs</vt:lpstr>
      <vt:lpstr>Example:   AG Sci Curriculum map</vt:lpstr>
      <vt:lpstr>Senior comprehensive exams</vt:lpstr>
      <vt:lpstr>Senior comprehensive exams</vt:lpstr>
      <vt:lpstr>Curriculum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SAFHS Assessment</dc:title>
  <dc:creator>Steve Lochmann</dc:creator>
  <cp:lastModifiedBy>Steve Lochmann</cp:lastModifiedBy>
  <cp:revision>27</cp:revision>
  <dcterms:created xsi:type="dcterms:W3CDTF">2020-10-05T15:53:55Z</dcterms:created>
  <dcterms:modified xsi:type="dcterms:W3CDTF">2021-08-23T20:59:38Z</dcterms:modified>
</cp:coreProperties>
</file>